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8229600" cx="14630400"/>
  <p:notesSz cx="8229600" cy="14630400"/>
  <p:embeddedFontLst>
    <p:embeddedFont>
      <p:font typeface="Heebo"/>
      <p:regular r:id="rId32"/>
      <p:bold r:id="rId33"/>
    </p:embeddedFont>
    <p:embeddedFont>
      <p:font typeface="Crimson Pro Light"/>
      <p:regular r:id="rId34"/>
      <p:bold r:id="rId35"/>
      <p:italic r:id="rId36"/>
      <p:boldItalic r:id="rId37"/>
    </p:embeddedFont>
    <p:embeddedFont>
      <p:font typeface="Crimson Pro"/>
      <p:regular r:id="rId38"/>
      <p:bold r:id="rId39"/>
      <p:italic r:id="rId40"/>
      <p:boldItalic r:id="rId41"/>
    </p:embeddedFont>
    <p:embeddedFont>
      <p:font typeface="Crimson Pro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6" roundtripDataSignature="AMtx7mhur+a7zjfMy98nLxvxri0aAS14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rimsonPro-italic.fntdata"/><Relationship Id="rId20" Type="http://schemas.openxmlformats.org/officeDocument/2006/relationships/slide" Target="slides/slide15.xml"/><Relationship Id="rId42" Type="http://schemas.openxmlformats.org/officeDocument/2006/relationships/font" Target="fonts/CrimsonProSemiBold-regular.fntdata"/><Relationship Id="rId41" Type="http://schemas.openxmlformats.org/officeDocument/2006/relationships/font" Target="fonts/CrimsonPro-boldItalic.fntdata"/><Relationship Id="rId22" Type="http://schemas.openxmlformats.org/officeDocument/2006/relationships/slide" Target="slides/slide17.xml"/><Relationship Id="rId44" Type="http://schemas.openxmlformats.org/officeDocument/2006/relationships/font" Target="fonts/CrimsonProSemiBold-italic.fntdata"/><Relationship Id="rId21" Type="http://schemas.openxmlformats.org/officeDocument/2006/relationships/slide" Target="slides/slide16.xml"/><Relationship Id="rId43" Type="http://schemas.openxmlformats.org/officeDocument/2006/relationships/font" Target="fonts/CrimsonProSemiBold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CrimsonPro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ebo-bold.fntdata"/><Relationship Id="rId10" Type="http://schemas.openxmlformats.org/officeDocument/2006/relationships/slide" Target="slides/slide5.xml"/><Relationship Id="rId32" Type="http://schemas.openxmlformats.org/officeDocument/2006/relationships/font" Target="fonts/Heebo-regular.fntdata"/><Relationship Id="rId13" Type="http://schemas.openxmlformats.org/officeDocument/2006/relationships/slide" Target="slides/slide8.xml"/><Relationship Id="rId35" Type="http://schemas.openxmlformats.org/officeDocument/2006/relationships/font" Target="fonts/CrimsonProLight-bold.fntdata"/><Relationship Id="rId12" Type="http://schemas.openxmlformats.org/officeDocument/2006/relationships/slide" Target="slides/slide7.xml"/><Relationship Id="rId34" Type="http://schemas.openxmlformats.org/officeDocument/2006/relationships/font" Target="fonts/CrimsonProLight-regular.fntdata"/><Relationship Id="rId15" Type="http://schemas.openxmlformats.org/officeDocument/2006/relationships/slide" Target="slides/slide10.xml"/><Relationship Id="rId37" Type="http://schemas.openxmlformats.org/officeDocument/2006/relationships/font" Target="fonts/CrimsonPr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CrimsonProLight-italic.fntdata"/><Relationship Id="rId17" Type="http://schemas.openxmlformats.org/officeDocument/2006/relationships/slide" Target="slides/slide12.xml"/><Relationship Id="rId39" Type="http://schemas.openxmlformats.org/officeDocument/2006/relationships/font" Target="fonts/CrimsonPro-bold.fntdata"/><Relationship Id="rId16" Type="http://schemas.openxmlformats.org/officeDocument/2006/relationships/slide" Target="slides/slide11.xml"/><Relationship Id="rId38" Type="http://schemas.openxmlformats.org/officeDocument/2006/relationships/font" Target="fonts/Crimso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9a54daa7e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f9a54daa7e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f9a54daa7e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736fd5a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0736fd5a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30736fd5a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93483be21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93483be21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393483be21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393483be2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393483be2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393483be2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6" name="Google Shape;49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736fd5ab0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0736fd5ab0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30736fd5ab0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7f989e19a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307f989e19a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" name="Google Shape;551;g307f989e19a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7f989e19a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07f989e19a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g307f989e19a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20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2" name="Google Shape;62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6" name="Google Shape;66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7f989e19a_0_29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07f989e19a_0_29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9" name="Google Shape;79;g307f989e19a_0_29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7f989e19a_0_2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07f989e19a_0_2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3" name="Google Shape;83;g307f989e19a_0_2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7f989e19a_0_2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07f989e19a_0_24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7" name="Google Shape;87;g307f989e19a_0_24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7f989e19a_0_2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07f989e19a_0_2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1" name="Google Shape;91;g307f989e19a_0_24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7f989e19a_0_2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307f989e19a_0_25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5" name="Google Shape;95;g307f989e19a_0_25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7f989e19a_0_25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307f989e19a_0_25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g307f989e19a_0_25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7f989e19a_0_2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07f989e19a_0_2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3" name="Google Shape;103;g307f989e19a_0_25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7f989e19a_0_2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07f989e19a_0_2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7" name="Google Shape;107;g307f989e19a_0_26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7f989e19a_0_2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307f989e19a_0_26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1" name="Google Shape;111;g307f989e19a_0_26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7f989e19a_0_2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307f989e19a_0_2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5" name="Google Shape;115;g307f989e19a_0_27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7f989e19a_0_2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307f989e19a_0_2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9" name="Google Shape;119;g307f989e19a_0_27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7f989e19a_0_2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07f989e19a_0_2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E20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3" name="Google Shape;123;g307f989e19a_0_27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7f989e19a_0_28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307f989e19a_0_28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g307f989e19a_0_28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7f989e19a_0_28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07f989e19a_0_28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g307f989e19a_0_28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7f989e19a_0_2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07f989e19a_0_29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5" name="Google Shape;135;g307f989e19a_0_29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7f989e19a_0_29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07f989e19a_0_29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9" name="Google Shape;139;g307f989e19a_0_29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figma.com/proto/9PazBuwbmo8OrM6IDR8hIY/FYDP-Project?page-id=1%3A3194&amp;node-id=3-6482&amp;node-type=canvas&amp;viewport=439%2C499%2C0.1&amp;t=IaoLCb48uGC2iBLL-1&amp;scaling=scale-down&amp;content-scaling=fixed&amp;starting-point-node-id=3%3A7713" TargetMode="External"/><Relationship Id="rId4" Type="http://schemas.openxmlformats.org/officeDocument/2006/relationships/hyperlink" Target="http://drive.google.com/file/d/18BCKjY5qwhYeXfdtwUX9o6dynqdS_Yqz/view" TargetMode="External"/><Relationship Id="rId5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i.org/10.2310/6350.2005.31302" TargetMode="External"/><Relationship Id="rId4" Type="http://schemas.openxmlformats.org/officeDocument/2006/relationships/hyperlink" Target="https://doi.org/10.1007/s13555-022-00874-z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0" y="1658183"/>
            <a:ext cx="49149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/>
          <p:nvPr/>
        </p:nvSpPr>
        <p:spPr>
          <a:xfrm>
            <a:off x="800350" y="628775"/>
            <a:ext cx="86295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500"/>
              <a:buFont typeface="Crimson Pro"/>
              <a:buNone/>
            </a:pPr>
            <a:r>
              <a:rPr b="0" i="0" lang="en-US" sz="45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Final Year Design Project  CSE 4000</a:t>
            </a:r>
            <a:r>
              <a:rPr lang="en-US" sz="4500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B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800338" y="1722245"/>
            <a:ext cx="60216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500"/>
              <a:buFont typeface="Crimson Pro"/>
              <a:buNone/>
            </a:pPr>
            <a:r>
              <a:rPr b="0" i="0" lang="en-US" sz="45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Team Constant (Group 4)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800338" y="2779758"/>
            <a:ext cx="2858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50"/>
              <a:buFont typeface="Crimson Pro"/>
              <a:buNone/>
            </a:pPr>
            <a:r>
              <a:rPr b="1" i="0" lang="en-US" sz="2250" u="sng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Supervisor</a:t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800338" y="3479965"/>
            <a:ext cx="343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700"/>
              <a:buFont typeface="Crimson Pro"/>
              <a:buNone/>
            </a:pPr>
            <a:r>
              <a:rPr b="1" i="0" lang="en-US" sz="27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Mr. Raiyan Rahman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800338" y="4251609"/>
            <a:ext cx="343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700"/>
              <a:buFont typeface="Crimson Pro"/>
              <a:buNone/>
            </a:pPr>
            <a:r>
              <a:rPr b="1" i="0" lang="en-US" sz="27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Lecturer, Dept. of CSE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800338" y="5023253"/>
            <a:ext cx="2858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250"/>
              <a:buFont typeface="Crimson Pro"/>
              <a:buNone/>
            </a:pPr>
            <a:r>
              <a:rPr b="1" i="0" lang="en-US" sz="2250" u="sng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Course Teacher</a:t>
            </a:r>
            <a:endParaRPr b="0" i="0" sz="2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800352" y="5723450"/>
            <a:ext cx="4768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700"/>
              <a:buFont typeface="Crimson Pro"/>
              <a:buNone/>
            </a:pPr>
            <a:r>
              <a:rPr b="1" i="0" lang="en-US" sz="27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Dr. A.K.M. Muzahidul Islam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800351" y="6495100"/>
            <a:ext cx="6790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2700"/>
              <a:buFont typeface="Crimson Pro"/>
              <a:buNone/>
            </a:pPr>
            <a:r>
              <a:rPr b="1" i="0" lang="en-US" sz="27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Professor, Dept. of CSE &amp; Director, DCCSA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0" name="Google Shape;2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9"/>
          <p:cNvSpPr/>
          <p:nvPr/>
        </p:nvSpPr>
        <p:spPr>
          <a:xfrm>
            <a:off x="6273165" y="618173"/>
            <a:ext cx="5620464" cy="70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00"/>
              <a:buFont typeface="Crimson Pro"/>
              <a:buNone/>
            </a:pPr>
            <a:r>
              <a:rPr b="0" i="0" lang="en-US" sz="44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Objectives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6273165" y="1910834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6465689" y="1995130"/>
            <a:ext cx="12061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7003733" y="1910834"/>
            <a:ext cx="4400312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Develop an accurate diagnostic model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6273165" y="3147179"/>
            <a:ext cx="505778" cy="505778"/>
          </a:xfrm>
          <a:prstGeom prst="roundRect">
            <a:avLst>
              <a:gd fmla="val 6668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6442353" y="3231475"/>
            <a:ext cx="167283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7003733" y="3147179"/>
            <a:ext cx="3778329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Ensure data security and privacy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6273165" y="4383524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6444853" y="4467820"/>
            <a:ext cx="162401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7003733" y="4383524"/>
            <a:ext cx="3885605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Create a user-friendly mobile app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6273165" y="5619869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6437114" y="5704165"/>
            <a:ext cx="177879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7003733" y="5619869"/>
            <a:ext cx="4129802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Integrate with healthcare providers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273165" y="6856214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6444853" y="6940510"/>
            <a:ext cx="162401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9"/>
          <p:cNvSpPr/>
          <p:nvPr/>
        </p:nvSpPr>
        <p:spPr>
          <a:xfrm>
            <a:off x="7003733" y="6856214"/>
            <a:ext cx="3137059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200"/>
              <a:buFont typeface="Crimson Pro"/>
              <a:buNone/>
            </a:pPr>
            <a:r>
              <a:rPr b="0" i="0" lang="en-US" sz="22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Enhance user engagement.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/>
          <p:nvPr/>
        </p:nvSpPr>
        <p:spPr>
          <a:xfrm>
            <a:off x="864037" y="698778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44505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Literature Review</a:t>
            </a:r>
            <a:endParaRPr b="0" i="0" sz="4850" u="none" cap="none" strike="noStrike">
              <a:solidFill>
                <a:srgbClr val="445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39"/>
          <p:cNvGrpSpPr/>
          <p:nvPr/>
        </p:nvGrpSpPr>
        <p:grpSpPr>
          <a:xfrm>
            <a:off x="864037" y="2038425"/>
            <a:ext cx="5130880" cy="505778"/>
            <a:chOff x="6273165" y="1910834"/>
            <a:chExt cx="5130880" cy="505778"/>
          </a:xfrm>
        </p:grpSpPr>
        <p:sp>
          <p:nvSpPr>
            <p:cNvPr id="314" name="Google Shape;314;p39"/>
            <p:cNvSpPr/>
            <p:nvPr/>
          </p:nvSpPr>
          <p:spPr>
            <a:xfrm>
              <a:off x="6273165" y="1910834"/>
              <a:ext cx="505778" cy="505778"/>
            </a:xfrm>
            <a:prstGeom prst="roundRect">
              <a:avLst>
                <a:gd fmla="val 6668" name="adj"/>
              </a:avLst>
            </a:prstGeom>
            <a:solidFill>
              <a:srgbClr val="F2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1.</a:t>
              </a:r>
              <a:endParaRPr b="0" i="0" sz="1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7003733" y="1995898"/>
              <a:ext cx="4400312" cy="351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Papers Reviewed:  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846312" y="2945738"/>
            <a:ext cx="5130880" cy="505778"/>
            <a:chOff x="6273165" y="1910834"/>
            <a:chExt cx="5130880" cy="505778"/>
          </a:xfrm>
        </p:grpSpPr>
        <p:sp>
          <p:nvSpPr>
            <p:cNvPr id="317" name="Google Shape;317;p39"/>
            <p:cNvSpPr/>
            <p:nvPr/>
          </p:nvSpPr>
          <p:spPr>
            <a:xfrm>
              <a:off x="6273165" y="1910834"/>
              <a:ext cx="505778" cy="505778"/>
            </a:xfrm>
            <a:prstGeom prst="roundRect">
              <a:avLst>
                <a:gd fmla="val 6668" name="adj"/>
              </a:avLst>
            </a:prstGeom>
            <a:solidFill>
              <a:srgbClr val="F2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2.</a:t>
              </a:r>
              <a:endParaRPr b="0" i="0" sz="1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7003733" y="1995898"/>
              <a:ext cx="4400312" cy="351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Types of Papers: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	 Clinical Studies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	 Deep Learning Models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	 Technological Advancements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-2032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t/>
              </a:r>
              <a:endParaRPr b="0" i="0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319" name="Google Shape;319;p39"/>
          <p:cNvSpPr/>
          <p:nvPr/>
        </p:nvSpPr>
        <p:spPr>
          <a:xfrm>
            <a:off x="1423729" y="3707638"/>
            <a:ext cx="563100" cy="35130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2.1</a:t>
            </a:r>
            <a:endParaRPr b="0" i="0" sz="12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1402496" y="4389981"/>
            <a:ext cx="605400" cy="35130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2.2</a:t>
            </a:r>
            <a:endParaRPr b="0" i="0" sz="12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1423728" y="5059439"/>
            <a:ext cx="605400" cy="35130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2.3</a:t>
            </a:r>
            <a:endParaRPr b="0" i="0" sz="12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/>
          <p:nvPr/>
        </p:nvSpPr>
        <p:spPr>
          <a:xfrm>
            <a:off x="558403" y="438745"/>
            <a:ext cx="13513594" cy="6919913"/>
          </a:xfrm>
          <a:prstGeom prst="roundRect">
            <a:avLst>
              <a:gd fmla="val 968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/>
          <p:nvPr/>
        </p:nvSpPr>
        <p:spPr>
          <a:xfrm>
            <a:off x="566023" y="446365"/>
            <a:ext cx="13498354" cy="46196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/>
          <p:nvPr/>
        </p:nvSpPr>
        <p:spPr>
          <a:xfrm>
            <a:off x="725924" y="549712"/>
            <a:ext cx="1881307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Title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2933938" y="549712"/>
            <a:ext cx="1540073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Author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4800726" y="549700"/>
            <a:ext cx="25758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Publication Details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7689511" y="538968"/>
            <a:ext cx="1981222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Model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10084453" y="571506"/>
            <a:ext cx="1513046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Accuracy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11837194" y="549712"/>
            <a:ext cx="2067639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Summary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grpSp>
        <p:nvGrpSpPr>
          <p:cNvPr id="336" name="Google Shape;336;p41"/>
          <p:cNvGrpSpPr/>
          <p:nvPr/>
        </p:nvGrpSpPr>
        <p:grpSpPr>
          <a:xfrm>
            <a:off x="566025" y="908327"/>
            <a:ext cx="13498354" cy="3525769"/>
            <a:chOff x="566023" y="908328"/>
            <a:chExt cx="13498354" cy="1993649"/>
          </a:xfrm>
        </p:grpSpPr>
        <p:sp>
          <p:nvSpPr>
            <p:cNvPr id="337" name="Google Shape;337;p41"/>
            <p:cNvSpPr/>
            <p:nvPr/>
          </p:nvSpPr>
          <p:spPr>
            <a:xfrm>
              <a:off x="566023" y="908328"/>
              <a:ext cx="13498354" cy="1993583"/>
            </a:xfrm>
            <a:prstGeom prst="rect">
              <a:avLst/>
            </a:prstGeom>
            <a:solidFill>
              <a:srgbClr val="000000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725924" y="1011674"/>
              <a:ext cx="1881307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An Intelligent Diagnostic Model for Melasma Based on Deep Learning and Multimode Image Input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933948" y="1011677"/>
              <a:ext cx="1540200" cy="18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Lin Liu, Chen Liang, Yuzhou Xue, Tingqiao Chen, Yangmei Chen, Yufan Lan, Jiamei Wen, Xinyi Shao, Jin Chen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4800719" y="1011674"/>
              <a:ext cx="2082600" cy="51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Dermatology and Therapy, 2022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7465338" y="963811"/>
              <a:ext cx="2205395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MobileNetv2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7465338" y="1221074"/>
              <a:ext cx="2205300" cy="2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Swin Transformer 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7465338" y="1661818"/>
              <a:ext cx="2205300" cy="2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ResNet50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7465338" y="1964951"/>
              <a:ext cx="2205300" cy="2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DenseNet121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10090185" y="1028503"/>
              <a:ext cx="1513046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4572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93%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11837194" y="1011674"/>
              <a:ext cx="2067639" cy="102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Developed a deep learning model for melasma detection using multimode image input.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grpSp>
        <p:nvGrpSpPr>
          <p:cNvPr id="347" name="Google Shape;347;p41"/>
          <p:cNvGrpSpPr/>
          <p:nvPr/>
        </p:nvGrpSpPr>
        <p:grpSpPr>
          <a:xfrm>
            <a:off x="566023" y="4294785"/>
            <a:ext cx="13498354" cy="2968320"/>
            <a:chOff x="566023" y="2901910"/>
            <a:chExt cx="13498354" cy="1483043"/>
          </a:xfrm>
        </p:grpSpPr>
        <p:sp>
          <p:nvSpPr>
            <p:cNvPr id="348" name="Google Shape;348;p41"/>
            <p:cNvSpPr/>
            <p:nvPr/>
          </p:nvSpPr>
          <p:spPr>
            <a:xfrm>
              <a:off x="566023" y="2901910"/>
              <a:ext cx="13498354" cy="1483043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725924" y="3005257"/>
              <a:ext cx="1881307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Progress and Prospect of Non-Invasive Detection Techniques in the Therapeutic Evaluation of Melasma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2933938" y="3005257"/>
              <a:ext cx="1540073" cy="510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Xiao Meng, Chen-Chen Xu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800719" y="3005257"/>
              <a:ext cx="2082641" cy="510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Chinese Medical Journal, 2020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7741695" y="3005257"/>
              <a:ext cx="2114528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N/A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10090185" y="3005257"/>
              <a:ext cx="1513046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N/A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1837200" y="3005263"/>
              <a:ext cx="2067600" cy="9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Reviewed imaging techniques used to assess melasma severity.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355" name="Google Shape;355;p41"/>
          <p:cNvSpPr/>
          <p:nvPr/>
        </p:nvSpPr>
        <p:spPr>
          <a:xfrm>
            <a:off x="558403" y="7538085"/>
            <a:ext cx="13513594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42"/>
          <p:cNvGrpSpPr/>
          <p:nvPr/>
        </p:nvGrpSpPr>
        <p:grpSpPr>
          <a:xfrm>
            <a:off x="559753" y="1094146"/>
            <a:ext cx="13498354" cy="3254565"/>
            <a:chOff x="566023" y="4384953"/>
            <a:chExt cx="13498354" cy="1483043"/>
          </a:xfrm>
        </p:grpSpPr>
        <p:sp>
          <p:nvSpPr>
            <p:cNvPr id="362" name="Google Shape;362;p42"/>
            <p:cNvSpPr/>
            <p:nvPr/>
          </p:nvSpPr>
          <p:spPr>
            <a:xfrm>
              <a:off x="566023" y="4384953"/>
              <a:ext cx="13498354" cy="1483043"/>
            </a:xfrm>
            <a:prstGeom prst="rect">
              <a:avLst/>
            </a:prstGeom>
            <a:solidFill>
              <a:srgbClr val="000000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725924" y="4488299"/>
              <a:ext cx="1881307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A Method of Skin Disease Detection Using Image Processing and Machine Learning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2933938" y="4488299"/>
              <a:ext cx="1540073" cy="510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Nawal Soliman ALKolifi ALEnezi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4800719" y="4488299"/>
              <a:ext cx="2082641" cy="102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Proceedings of the 16th International Learning &amp; Technology Conference, 2019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7465338" y="4440436"/>
              <a:ext cx="2205395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CNN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7465338" y="4743569"/>
              <a:ext cx="2205395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SVM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9997440" y="4488299"/>
              <a:ext cx="1513046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100%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11837194" y="4488299"/>
              <a:ext cx="2067639" cy="102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Classified three skin diseases (Eczema, Melanoma, Psoriasis)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grpSp>
        <p:nvGrpSpPr>
          <p:cNvPr id="370" name="Google Shape;370;p42"/>
          <p:cNvGrpSpPr/>
          <p:nvPr/>
        </p:nvGrpSpPr>
        <p:grpSpPr>
          <a:xfrm>
            <a:off x="641023" y="4432591"/>
            <a:ext cx="13498354" cy="2926067"/>
            <a:chOff x="566023" y="5867995"/>
            <a:chExt cx="13498354" cy="1483043"/>
          </a:xfrm>
        </p:grpSpPr>
        <p:sp>
          <p:nvSpPr>
            <p:cNvPr id="371" name="Google Shape;371;p42"/>
            <p:cNvSpPr/>
            <p:nvPr/>
          </p:nvSpPr>
          <p:spPr>
            <a:xfrm>
              <a:off x="566023" y="5867995"/>
              <a:ext cx="13498354" cy="1483043"/>
            </a:xfrm>
            <a:prstGeom prst="rect">
              <a:avLst/>
            </a:prstGeom>
            <a:solidFill>
              <a:srgbClr val="FFFFFF">
                <a:alpha val="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725924" y="5971342"/>
              <a:ext cx="1881307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The Treatment of Melasma with Fractional Photothermolysis: A Pilot Study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2933938" y="5971342"/>
              <a:ext cx="1540073" cy="102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Cameron K. Rokhsar, MD, Richard E. Fitzpatrick, MD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4800719" y="5971342"/>
              <a:ext cx="2082641" cy="510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Dermatologic Surgery, 2005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7475893" y="5971342"/>
              <a:ext cx="2460665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N/A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9997440" y="5971342"/>
              <a:ext cx="1513046" cy="255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N/A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11837194" y="5971342"/>
              <a:ext cx="2067639" cy="1021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B3535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Reported melasma clearance in 60% of patients after Fraxel laser treatment.</a:t>
              </a:r>
              <a:endParaRPr b="0" i="0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endParaRPr>
            </a:p>
          </p:txBody>
        </p:sp>
      </p:grpSp>
      <p:sp>
        <p:nvSpPr>
          <p:cNvPr id="378" name="Google Shape;378;p42"/>
          <p:cNvSpPr/>
          <p:nvPr/>
        </p:nvSpPr>
        <p:spPr>
          <a:xfrm>
            <a:off x="12639450" y="8668467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79" name="Google Shape;379;p42"/>
          <p:cNvSpPr/>
          <p:nvPr/>
        </p:nvSpPr>
        <p:spPr>
          <a:xfrm>
            <a:off x="566023" y="446365"/>
            <a:ext cx="13498354" cy="461963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2"/>
          <p:cNvSpPr/>
          <p:nvPr/>
        </p:nvSpPr>
        <p:spPr>
          <a:xfrm>
            <a:off x="725924" y="549712"/>
            <a:ext cx="1881307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Title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1" name="Google Shape;381;p42"/>
          <p:cNvSpPr/>
          <p:nvPr/>
        </p:nvSpPr>
        <p:spPr>
          <a:xfrm>
            <a:off x="2933938" y="549712"/>
            <a:ext cx="1540073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Author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2" name="Google Shape;382;p42"/>
          <p:cNvSpPr/>
          <p:nvPr/>
        </p:nvSpPr>
        <p:spPr>
          <a:xfrm>
            <a:off x="4800719" y="549712"/>
            <a:ext cx="2082641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Publication Details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3" name="Google Shape;383;p42"/>
          <p:cNvSpPr/>
          <p:nvPr/>
        </p:nvSpPr>
        <p:spPr>
          <a:xfrm>
            <a:off x="7689511" y="538968"/>
            <a:ext cx="1981222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Model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10084453" y="571506"/>
            <a:ext cx="1513046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Accuracy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5" name="Google Shape;385;p42"/>
          <p:cNvSpPr/>
          <p:nvPr/>
        </p:nvSpPr>
        <p:spPr>
          <a:xfrm>
            <a:off x="11837194" y="549712"/>
            <a:ext cx="2067639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B3535"/>
                </a:solidFill>
                <a:latin typeface="Crimson Pro"/>
                <a:ea typeface="Crimson Pro"/>
                <a:cs typeface="Crimson Pro"/>
                <a:sym typeface="Crimson Pro"/>
              </a:rPr>
              <a:t>Summary</a:t>
            </a:r>
            <a:endParaRPr b="0" i="0" sz="24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558403" y="438745"/>
            <a:ext cx="13513500" cy="6919800"/>
          </a:xfrm>
          <a:prstGeom prst="roundRect">
            <a:avLst>
              <a:gd fmla="val 968" name="adj"/>
            </a:avLst>
          </a:prstGeom>
          <a:noFill/>
          <a:ln cap="flat" cmpd="sng" w="9525">
            <a:solidFill>
              <a:srgbClr val="000000">
                <a:alpha val="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2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>
            <a:off x="6273165" y="618173"/>
            <a:ext cx="5620464" cy="702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50"/>
              <a:buFont typeface="Arial"/>
              <a:buNone/>
            </a:pPr>
            <a:r>
              <a:rPr b="1" i="0" lang="en-US" sz="4850" u="none" cap="none" strike="noStrike">
                <a:solidFill>
                  <a:srgbClr val="44505D"/>
                </a:solidFill>
                <a:latin typeface="Crimson Pro"/>
                <a:ea typeface="Crimson Pro"/>
                <a:cs typeface="Crimson Pro"/>
                <a:sym typeface="Crimson Pro"/>
              </a:rPr>
              <a:t>Popular Approaches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400"/>
              <a:buFont typeface="Crimson Pro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273165" y="1910834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6465689" y="1995130"/>
            <a:ext cx="120610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0"/>
          <p:cNvSpPr/>
          <p:nvPr/>
        </p:nvSpPr>
        <p:spPr>
          <a:xfrm>
            <a:off x="7003733" y="1910834"/>
            <a:ext cx="5819132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Convolutional Neural Networks (CNNs)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6273165" y="2753771"/>
            <a:ext cx="505778" cy="505778"/>
          </a:xfrm>
          <a:prstGeom prst="roundRect">
            <a:avLst>
              <a:gd fmla="val 6668" name="adj"/>
            </a:avLst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0"/>
          <p:cNvSpPr/>
          <p:nvPr/>
        </p:nvSpPr>
        <p:spPr>
          <a:xfrm>
            <a:off x="6442353" y="2838067"/>
            <a:ext cx="167283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7003733" y="2753771"/>
            <a:ext cx="3778329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latin typeface="Crimson Pro"/>
                <a:ea typeface="Crimson Pro"/>
                <a:cs typeface="Crimson Pro"/>
                <a:sym typeface="Crimson Pro"/>
              </a:rPr>
              <a:t>VGG16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0"/>
          <p:cNvSpPr/>
          <p:nvPr/>
        </p:nvSpPr>
        <p:spPr>
          <a:xfrm>
            <a:off x="6273165" y="3681770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6444853" y="3766066"/>
            <a:ext cx="162401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/>
          <p:nvPr/>
        </p:nvSpPr>
        <p:spPr>
          <a:xfrm>
            <a:off x="7003733" y="3681770"/>
            <a:ext cx="3885605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latin typeface="Crimson Pro"/>
                <a:ea typeface="Crimson Pro"/>
                <a:cs typeface="Crimson Pro"/>
                <a:sym typeface="Crimson Pro"/>
              </a:rPr>
              <a:t>VGG19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6273165" y="4567238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6437114" y="4651534"/>
            <a:ext cx="177879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7003733" y="4567238"/>
            <a:ext cx="4129802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72525"/>
                </a:solidFill>
                <a:latin typeface="Crimson Pro"/>
                <a:ea typeface="Crimson Pro"/>
                <a:cs typeface="Crimson Pro"/>
                <a:sym typeface="Crimson Pro"/>
              </a:rPr>
              <a:t>Alexnet</a:t>
            </a:r>
            <a:endParaRPr b="0" i="0" sz="22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6273165" y="5378291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6444853" y="5441321"/>
            <a:ext cx="162401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7003733" y="5378291"/>
            <a:ext cx="3137059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MobileNetv</a:t>
            </a:r>
            <a:r>
              <a:rPr lang="en-US" sz="2200">
                <a:latin typeface="Crimson Pro"/>
                <a:ea typeface="Crimson Pro"/>
                <a:cs typeface="Crimson Pro"/>
                <a:sym typeface="Crimson Pro"/>
              </a:rPr>
              <a:t>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0" name="Google Shape;4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0"/>
          <p:cNvSpPr/>
          <p:nvPr/>
        </p:nvSpPr>
        <p:spPr>
          <a:xfrm>
            <a:off x="6329868" y="6261361"/>
            <a:ext cx="505778" cy="505778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6493817" y="6345657"/>
            <a:ext cx="177879" cy="337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650"/>
              <a:buFont typeface="Crimson Pro"/>
              <a:buNone/>
            </a:pPr>
            <a:r>
              <a:rPr b="0" i="0" lang="en-US" sz="26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6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7060436" y="6261361"/>
            <a:ext cx="4129802" cy="351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ResNet50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6287862" y="7144425"/>
            <a:ext cx="589800" cy="505800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/>
              <a:t>7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7003725" y="7074825"/>
            <a:ext cx="5013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rimson Pro Light"/>
                <a:ea typeface="Crimson Pro Light"/>
                <a:cs typeface="Crimson Pro Light"/>
                <a:sym typeface="Crimson Pro Light"/>
              </a:rPr>
              <a:t>DenseNet</a:t>
            </a:r>
            <a:endParaRPr sz="2200">
              <a:latin typeface="Crimson Pro Light"/>
              <a:ea typeface="Crimson Pro Light"/>
              <a:cs typeface="Crimson Pro Light"/>
              <a:sym typeface="Crimson Pr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1" name="Google Shape;4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2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800"/>
              <a:buFont typeface="Crimson Pro"/>
              <a:buNone/>
            </a:pPr>
            <a:r>
              <a:rPr b="0" i="0" lang="en-US" sz="38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Methodology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3" name="Google Shape;42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0057" y="1441013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2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Data Collection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25" name="Google Shape;425;p12"/>
          <p:cNvSpPr/>
          <p:nvPr/>
        </p:nvSpPr>
        <p:spPr>
          <a:xfrm>
            <a:off x="7439620" y="2210991"/>
            <a:ext cx="6507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Gather images of skin conditions, focusing on Melasma.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6" name="Google Shape;42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0057" y="3003709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2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Develop Model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28" name="Google Shape;428;p12"/>
          <p:cNvSpPr/>
          <p:nvPr/>
        </p:nvSpPr>
        <p:spPr>
          <a:xfrm>
            <a:off x="7439625" y="3621270"/>
            <a:ext cx="6507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Train a machine learning model to identify Melasma based on the collected data.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29" name="Google Shape;42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0057" y="4566404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Train Data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31" name="Google Shape;431;p12"/>
          <p:cNvSpPr/>
          <p:nvPr/>
        </p:nvSpPr>
        <p:spPr>
          <a:xfrm>
            <a:off x="7439625" y="5183973"/>
            <a:ext cx="6507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Fine-tune the model using the collected data to improve its accuracy and performance.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32" name="Google Shape;43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0057" y="6129099"/>
            <a:ext cx="976670" cy="156269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2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Crimson Pro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Deploy</a:t>
            </a:r>
            <a:endParaRPr b="1" i="0" sz="2400" u="none" cap="none" strike="noStrike">
              <a:solidFill>
                <a:srgbClr val="000000"/>
              </a:solidFill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7439625" y="6746671"/>
            <a:ext cx="6507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500"/>
              <a:buFont typeface="Heebo"/>
              <a:buNone/>
            </a:pPr>
            <a:r>
              <a:rPr b="0" i="0" lang="en-US" sz="20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Integrate the model into a user-friendly mobile application.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9a54daa7e_0_22"/>
          <p:cNvSpPr/>
          <p:nvPr/>
        </p:nvSpPr>
        <p:spPr>
          <a:xfrm>
            <a:off x="5264701" y="431275"/>
            <a:ext cx="4101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rimson Pro"/>
              <a:buNone/>
            </a:pPr>
            <a:r>
              <a:rPr lang="en-US" sz="41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System Diagram</a:t>
            </a:r>
            <a:endParaRPr sz="4100">
              <a:solidFill>
                <a:schemeClr val="dk1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800"/>
              <a:buFont typeface="Crimson Pro"/>
              <a:buNone/>
            </a:pPr>
            <a:r>
              <a:t/>
            </a:r>
            <a:endParaRPr sz="3800">
              <a:solidFill>
                <a:schemeClr val="dk1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442" name="Google Shape;442;g2f9a54daa7e_0_22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f9a54daa7e_0_22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g2f9a54daa7e_0_22"/>
          <p:cNvGrpSpPr/>
          <p:nvPr/>
        </p:nvGrpSpPr>
        <p:grpSpPr>
          <a:xfrm>
            <a:off x="448374" y="605088"/>
            <a:ext cx="13811796" cy="6986122"/>
            <a:chOff x="84061" y="0"/>
            <a:chExt cx="14544857" cy="8039266"/>
          </a:xfrm>
        </p:grpSpPr>
        <p:grpSp>
          <p:nvGrpSpPr>
            <p:cNvPr id="445" name="Google Shape;445;g2f9a54daa7e_0_22"/>
            <p:cNvGrpSpPr/>
            <p:nvPr/>
          </p:nvGrpSpPr>
          <p:grpSpPr>
            <a:xfrm>
              <a:off x="84061" y="0"/>
              <a:ext cx="5467420" cy="2407920"/>
              <a:chOff x="-1905000" y="-571500"/>
              <a:chExt cx="4556184" cy="2006600"/>
            </a:xfrm>
          </p:grpSpPr>
          <p:pic>
            <p:nvPicPr>
              <p:cNvPr id="446" name="Google Shape;446;g2f9a54daa7e_0_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1905000" y="-571500"/>
                <a:ext cx="1905000" cy="2006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7" name="Google Shape;447;g2f9a54daa7e_0_22"/>
              <p:cNvSpPr/>
              <p:nvPr/>
            </p:nvSpPr>
            <p:spPr>
              <a:xfrm>
                <a:off x="-430716" y="90719"/>
                <a:ext cx="3081900" cy="77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8575" lIns="57150" spcFirstLastPara="1" rIns="57150" wrap="square" tIns="28575">
                <a:noAutofit/>
              </a:bodyPr>
              <a:lstStyle/>
              <a:p>
                <a:pPr indent="0" lvl="0" marL="0" marR="0" rtl="0" algn="r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Patients upload their skin disease pictures to our app.</a:t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48" name="Google Shape;448;g2f9a54daa7e_0_22"/>
            <p:cNvGrpSpPr/>
            <p:nvPr/>
          </p:nvGrpSpPr>
          <p:grpSpPr>
            <a:xfrm>
              <a:off x="728544" y="2534717"/>
              <a:ext cx="6578054" cy="2403044"/>
              <a:chOff x="-2112911" y="3001399"/>
              <a:chExt cx="5481712" cy="2002536"/>
            </a:xfrm>
          </p:grpSpPr>
          <p:pic>
            <p:nvPicPr>
              <p:cNvPr id="449" name="Google Shape;449;g2f9a54daa7e_0_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66849" y="3001399"/>
                <a:ext cx="1901952" cy="2002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0" name="Google Shape;450;g2f9a54daa7e_0_22"/>
              <p:cNvSpPr/>
              <p:nvPr/>
            </p:nvSpPr>
            <p:spPr>
              <a:xfrm>
                <a:off x="-2112911" y="3687189"/>
                <a:ext cx="3800400" cy="77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8575" lIns="57150" spcFirstLastPara="1" rIns="57150" wrap="square" tIns="28575">
                <a:noAutofit/>
              </a:bodyPr>
              <a:lstStyle/>
              <a:p>
                <a:pPr indent="0" lvl="0" marL="0" marR="0" rtl="0" algn="l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data is recorded and shown</a:t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indent="0" lvl="0" marL="0" marR="0" rtl="0" algn="l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in a mobile app interface.</a:t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51" name="Google Shape;451;g2f9a54daa7e_0_22"/>
            <p:cNvGrpSpPr/>
            <p:nvPr/>
          </p:nvGrpSpPr>
          <p:grpSpPr>
            <a:xfrm>
              <a:off x="268279" y="5031886"/>
              <a:ext cx="6346714" cy="2403043"/>
              <a:chOff x="-1731828" y="4066032"/>
              <a:chExt cx="5288928" cy="2002536"/>
            </a:xfrm>
          </p:grpSpPr>
          <p:pic>
            <p:nvPicPr>
              <p:cNvPr id="452" name="Google Shape;452;g2f9a54daa7e_0_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1731828" y="4066032"/>
                <a:ext cx="1901952" cy="2002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3" name="Google Shape;453;g2f9a54daa7e_0_22"/>
              <p:cNvSpPr/>
              <p:nvPr/>
            </p:nvSpPr>
            <p:spPr>
              <a:xfrm>
                <a:off x="0" y="5120410"/>
                <a:ext cx="3557100" cy="63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8575" lIns="57150" spcFirstLastPara="1" rIns="57150" wrap="square" tIns="28575">
                <a:noAutofit/>
              </a:bodyPr>
              <a:lstStyle/>
              <a:p>
                <a:pPr indent="0" lvl="0" marL="0" marR="0" rtl="0" algn="r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data is stored in a cloud database.</a:t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54" name="Google Shape;454;g2f9a54daa7e_0_22"/>
            <p:cNvGrpSpPr/>
            <p:nvPr/>
          </p:nvGrpSpPr>
          <p:grpSpPr>
            <a:xfrm>
              <a:off x="7315201" y="5497968"/>
              <a:ext cx="6932099" cy="2403044"/>
              <a:chOff x="4986180" y="4639564"/>
              <a:chExt cx="5776749" cy="2002536"/>
            </a:xfrm>
          </p:grpSpPr>
          <p:pic>
            <p:nvPicPr>
              <p:cNvPr id="455" name="Google Shape;455;g2f9a54daa7e_0_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986180" y="4639564"/>
                <a:ext cx="1901953" cy="2002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6" name="Google Shape;456;g2f9a54daa7e_0_22"/>
              <p:cNvSpPr/>
              <p:nvPr/>
            </p:nvSpPr>
            <p:spPr>
              <a:xfrm>
                <a:off x="7205829" y="5181762"/>
                <a:ext cx="3557100" cy="77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8575" lIns="57150" spcFirstLastPara="1" rIns="57150" wrap="square" tIns="28575">
                <a:noAutofit/>
              </a:bodyPr>
              <a:lstStyle/>
              <a:p>
                <a:pPr indent="0" lvl="0" marL="0" marR="0" rtl="0" algn="l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22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data is fed into our model for detecting diseases by using ML and DIP.</a:t>
                </a:r>
                <a:endParaRPr b="0" i="0" sz="2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57" name="Google Shape;457;g2f9a54daa7e_0_22"/>
            <p:cNvGrpSpPr/>
            <p:nvPr/>
          </p:nvGrpSpPr>
          <p:grpSpPr>
            <a:xfrm>
              <a:off x="8487653" y="1174576"/>
              <a:ext cx="6141265" cy="2403043"/>
              <a:chOff x="4806037" y="-253238"/>
              <a:chExt cx="6311032" cy="2002536"/>
            </a:xfrm>
          </p:grpSpPr>
          <p:pic>
            <p:nvPicPr>
              <p:cNvPr id="458" name="Google Shape;458;g2f9a54daa7e_0_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771524" y="-253238"/>
                <a:ext cx="2345545" cy="200253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g2f9a54daa7e_0_22"/>
              <p:cNvSpPr/>
              <p:nvPr/>
            </p:nvSpPr>
            <p:spPr>
              <a:xfrm>
                <a:off x="4806037" y="43156"/>
                <a:ext cx="3965700" cy="11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28575" lIns="57150" spcFirstLastPara="1" rIns="57150" wrap="square" tIns="28575">
                <a:noAutofit/>
              </a:bodyPr>
              <a:lstStyle/>
              <a:p>
                <a:pPr indent="0" lvl="0" marL="0" marR="0" rtl="0" algn="r">
                  <a:lnSpc>
                    <a:spcPct val="15005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b="0" i="0" lang="en-US" sz="2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uggest potential  doctor list for online counseling or booking appointment.</a:t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460" name="Google Shape;460;g2f9a54daa7e_0_22"/>
            <p:cNvCxnSpPr>
              <a:stCxn id="447" idx="3"/>
              <a:endCxn id="449" idx="3"/>
            </p:cNvCxnSpPr>
            <p:nvPr/>
          </p:nvCxnSpPr>
          <p:spPr>
            <a:xfrm>
              <a:off x="5551481" y="1260142"/>
              <a:ext cx="1755000" cy="2476200"/>
            </a:xfrm>
            <a:prstGeom prst="bentConnector3">
              <a:avLst>
                <a:gd fmla="val 124864" name="adj1"/>
              </a:avLst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1" name="Google Shape;461;g2f9a54daa7e_0_22"/>
            <p:cNvCxnSpPr>
              <a:stCxn id="450" idx="1"/>
              <a:endCxn id="452" idx="0"/>
            </p:cNvCxnSpPr>
            <p:nvPr/>
          </p:nvCxnSpPr>
          <p:spPr>
            <a:xfrm>
              <a:off x="728544" y="3823146"/>
              <a:ext cx="681000" cy="1208700"/>
            </a:xfrm>
            <a:prstGeom prst="bentConnector4">
              <a:avLst>
                <a:gd fmla="val -36823" name="adj1"/>
                <a:gd fmla="val 69257" name="adj2"/>
              </a:avLst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2" name="Google Shape;462;g2f9a54daa7e_0_22"/>
            <p:cNvCxnSpPr>
              <a:endCxn id="456" idx="2"/>
            </p:cNvCxnSpPr>
            <p:nvPr/>
          </p:nvCxnSpPr>
          <p:spPr>
            <a:xfrm flipH="1" rot="10800000">
              <a:off x="3820741" y="7079566"/>
              <a:ext cx="8292300" cy="959700"/>
            </a:xfrm>
            <a:prstGeom prst="bentConnector2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63" name="Google Shape;463;g2f9a54daa7e_0_22"/>
            <p:cNvCxnSpPr/>
            <p:nvPr/>
          </p:nvCxnSpPr>
          <p:spPr>
            <a:xfrm flipH="1" rot="10800000">
              <a:off x="12111685" y="3357657"/>
              <a:ext cx="2700" cy="2742000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464" name="Google Shape;464;g2f9a54daa7e_0_22"/>
          <p:cNvCxnSpPr/>
          <p:nvPr/>
        </p:nvCxnSpPr>
        <p:spPr>
          <a:xfrm>
            <a:off x="4020200" y="6538800"/>
            <a:ext cx="0" cy="105240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0"/>
          <p:cNvSpPr/>
          <p:nvPr/>
        </p:nvSpPr>
        <p:spPr>
          <a:xfrm>
            <a:off x="793018" y="167928"/>
            <a:ext cx="51495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800"/>
              <a:buFont typeface="Crimson Pro"/>
              <a:buNone/>
            </a:pPr>
            <a:r>
              <a:rPr b="0" i="0" lang="en-US" sz="38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Experimental Design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854625"/>
            <a:ext cx="12455900" cy="72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0736fd5ab0_0_0"/>
          <p:cNvSpPr txBox="1"/>
          <p:nvPr/>
        </p:nvSpPr>
        <p:spPr>
          <a:xfrm>
            <a:off x="0" y="0"/>
            <a:ext cx="681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Results &amp; </a:t>
            </a:r>
            <a:r>
              <a:rPr b="1" lang="en-US" sz="4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Discussion </a:t>
            </a:r>
            <a:endParaRPr sz="4800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477" name="Google Shape;477;g30736fd5ab0_0_0"/>
          <p:cNvSpPr/>
          <p:nvPr/>
        </p:nvSpPr>
        <p:spPr>
          <a:xfrm>
            <a:off x="12687300" y="7579275"/>
            <a:ext cx="18918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0736fd5ab0_0_0"/>
          <p:cNvSpPr txBox="1"/>
          <p:nvPr/>
        </p:nvSpPr>
        <p:spPr>
          <a:xfrm>
            <a:off x="10624600" y="2395225"/>
            <a:ext cx="6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rimson Pro"/>
                <a:ea typeface="Crimson Pro"/>
                <a:cs typeface="Crimson Pro"/>
                <a:sym typeface="Crimson Pro"/>
              </a:rPr>
              <a:t>58%</a:t>
            </a:r>
            <a:endParaRPr b="1" sz="1200">
              <a:solidFill>
                <a:schemeClr val="lt1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479" name="Google Shape;479;g30736fd5ab0_0_0"/>
          <p:cNvSpPr txBox="1"/>
          <p:nvPr/>
        </p:nvSpPr>
        <p:spPr>
          <a:xfrm>
            <a:off x="11536225" y="2785750"/>
            <a:ext cx="6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Crimson Pro"/>
                <a:ea typeface="Crimson Pro"/>
                <a:cs typeface="Crimson Pro"/>
                <a:sym typeface="Crimson Pro"/>
              </a:rPr>
              <a:t>100</a:t>
            </a:r>
            <a:r>
              <a:rPr b="1" lang="en-US" sz="1200">
                <a:solidFill>
                  <a:schemeClr val="lt1"/>
                </a:solidFill>
                <a:latin typeface="Crimson Pro"/>
                <a:ea typeface="Crimson Pro"/>
                <a:cs typeface="Crimson Pro"/>
                <a:sym typeface="Crimson Pro"/>
              </a:rPr>
              <a:t>%</a:t>
            </a:r>
            <a:endParaRPr b="1" sz="1200">
              <a:solidFill>
                <a:schemeClr val="lt1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pic>
        <p:nvPicPr>
          <p:cNvPr id="480" name="Google Shape;480;g30736fd5ab0_0_0"/>
          <p:cNvPicPr preferRelativeResize="0"/>
          <p:nvPr/>
        </p:nvPicPr>
        <p:blipFill rotWithShape="1">
          <a:blip r:embed="rId3">
            <a:alphaModFix/>
          </a:blip>
          <a:srcRect b="0" l="0" r="0" t="3175"/>
          <a:stretch/>
        </p:blipFill>
        <p:spPr>
          <a:xfrm>
            <a:off x="0" y="834725"/>
            <a:ext cx="14787574" cy="73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393483be21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/>
          <p:nvPr/>
        </p:nvSpPr>
        <p:spPr>
          <a:xfrm>
            <a:off x="6350437" y="1211580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"/>
              <a:buNone/>
            </a:pPr>
            <a:r>
              <a:rPr b="0" i="0" lang="en-US" sz="48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Meet Our Team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6350437" y="2353389"/>
            <a:ext cx="7415927" cy="4664631"/>
          </a:xfrm>
          <a:prstGeom prst="roundRect">
            <a:avLst>
              <a:gd fmla="val 794" name="adj"/>
            </a:avLst>
          </a:prstGeom>
          <a:noFill/>
          <a:ln cap="flat" cmpd="sng" w="15225">
            <a:solidFill>
              <a:srgbClr val="000000">
                <a:alpha val="7058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6365677" y="2368629"/>
            <a:ext cx="7385447" cy="706517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6612493" y="2524363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Name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0309027" y="2524363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6365677" y="3075146"/>
            <a:ext cx="7385447" cy="706517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6612493" y="323088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Sama Binte Sharif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0309027" y="3230880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011183008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6365677" y="3781663"/>
            <a:ext cx="7385447" cy="706517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6612493" y="3937397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Badruddoza Dhrubo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309027" y="3937397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011201010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6365677" y="4488180"/>
            <a:ext cx="7385447" cy="706517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6612493" y="464391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Iqbal Ahsan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309027" y="4643914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011201385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6365677" y="5194697"/>
            <a:ext cx="7385447" cy="706517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6612493" y="5350431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Tazveer Hossain Khan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0309027" y="5350431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011202132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6365677" y="5901214"/>
            <a:ext cx="7385447" cy="1101566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6612493" y="6056948"/>
            <a:ext cx="3195280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Tafannum Sanjida Alam Aungona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0309027" y="6056948"/>
            <a:ext cx="3195280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011202243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12522625" y="7469975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3393483be21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50895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5"/>
          <p:cNvSpPr/>
          <p:nvPr/>
        </p:nvSpPr>
        <p:spPr>
          <a:xfrm>
            <a:off x="647225" y="552800"/>
            <a:ext cx="9320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88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600"/>
              <a:buFont typeface="Crimson Pro"/>
              <a:buNone/>
            </a:pPr>
            <a:r>
              <a:rPr b="0" i="0" lang="en-US" sz="38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SkinSense: A Positive Impact on Bangladesh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5"/>
          <p:cNvSpPr/>
          <p:nvPr/>
        </p:nvSpPr>
        <p:spPr>
          <a:xfrm>
            <a:off x="7303770" y="1500426"/>
            <a:ext cx="22860" cy="6176248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5"/>
          <p:cNvSpPr/>
          <p:nvPr/>
        </p:nvSpPr>
        <p:spPr>
          <a:xfrm>
            <a:off x="6482834" y="1905000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5"/>
          <p:cNvSpPr/>
          <p:nvPr/>
        </p:nvSpPr>
        <p:spPr>
          <a:xfrm>
            <a:off x="7107198" y="1708428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5"/>
          <p:cNvSpPr/>
          <p:nvPr/>
        </p:nvSpPr>
        <p:spPr>
          <a:xfrm>
            <a:off x="7265551" y="1777722"/>
            <a:ext cx="99179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5"/>
          <p:cNvSpPr/>
          <p:nvPr/>
        </p:nvSpPr>
        <p:spPr>
          <a:xfrm>
            <a:off x="3062450" y="1685325"/>
            <a:ext cx="32355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Improved Healthcare Access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5"/>
          <p:cNvSpPr/>
          <p:nvPr/>
        </p:nvSpPr>
        <p:spPr>
          <a:xfrm>
            <a:off x="647224" y="2085142"/>
            <a:ext cx="5650944" cy="88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 empowers rural communities with accessible dermatological care, reducing the need for long journeys to urban centers.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7500342" y="2829520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5"/>
          <p:cNvSpPr/>
          <p:nvPr/>
        </p:nvSpPr>
        <p:spPr>
          <a:xfrm>
            <a:off x="7107198" y="2632948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5"/>
          <p:cNvSpPr/>
          <p:nvPr/>
        </p:nvSpPr>
        <p:spPr>
          <a:xfrm>
            <a:off x="7246382" y="2702242"/>
            <a:ext cx="137636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5"/>
          <p:cNvSpPr/>
          <p:nvPr/>
        </p:nvSpPr>
        <p:spPr>
          <a:xfrm>
            <a:off x="8332223" y="2609850"/>
            <a:ext cx="42723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Advancement in Digital Healthcare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5"/>
          <p:cNvSpPr/>
          <p:nvPr/>
        </p:nvSpPr>
        <p:spPr>
          <a:xfrm>
            <a:off x="8332232" y="3009662"/>
            <a:ext cx="5650944" cy="88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 promotes the adoption of AI and digital health technologies in Bangladesh, paving the way for scalable healthcare solutions.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6482834" y="3750350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5"/>
          <p:cNvSpPr/>
          <p:nvPr/>
        </p:nvSpPr>
        <p:spPr>
          <a:xfrm>
            <a:off x="7107198" y="3553778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5"/>
          <p:cNvSpPr/>
          <p:nvPr/>
        </p:nvSpPr>
        <p:spPr>
          <a:xfrm>
            <a:off x="7248406" y="3623072"/>
            <a:ext cx="133588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5"/>
          <p:cNvSpPr/>
          <p:nvPr/>
        </p:nvSpPr>
        <p:spPr>
          <a:xfrm>
            <a:off x="2589473" y="3530675"/>
            <a:ext cx="3708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Data-Driven Healthcare Insights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5"/>
          <p:cNvSpPr/>
          <p:nvPr/>
        </p:nvSpPr>
        <p:spPr>
          <a:xfrm>
            <a:off x="647224" y="3930491"/>
            <a:ext cx="5650944" cy="88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 leverages anonymized data to gain valuable insights into skin disease prevalence, improving healthcare planning and interventions.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7500342" y="4671298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7107198" y="4474726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5"/>
          <p:cNvSpPr/>
          <p:nvPr/>
        </p:nvSpPr>
        <p:spPr>
          <a:xfrm>
            <a:off x="7241977" y="4544020"/>
            <a:ext cx="146328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8332232" y="4451628"/>
            <a:ext cx="2311598" cy="288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Economic Impact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5"/>
          <p:cNvSpPr/>
          <p:nvPr/>
        </p:nvSpPr>
        <p:spPr>
          <a:xfrm>
            <a:off x="8332232" y="4851440"/>
            <a:ext cx="5650944" cy="591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By reducing healthcare costs and boosting the digital health sector, SkinSense contributes to economic growth in Bangladesh.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5"/>
          <p:cNvSpPr/>
          <p:nvPr/>
        </p:nvSpPr>
        <p:spPr>
          <a:xfrm>
            <a:off x="6482834" y="5592247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5"/>
          <p:cNvSpPr/>
          <p:nvPr/>
        </p:nvSpPr>
        <p:spPr>
          <a:xfrm>
            <a:off x="7107198" y="5395674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5"/>
          <p:cNvSpPr/>
          <p:nvPr/>
        </p:nvSpPr>
        <p:spPr>
          <a:xfrm>
            <a:off x="7248406" y="5464969"/>
            <a:ext cx="133588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5"/>
          <p:cNvSpPr/>
          <p:nvPr/>
        </p:nvSpPr>
        <p:spPr>
          <a:xfrm>
            <a:off x="2707727" y="5372575"/>
            <a:ext cx="35904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Improved Patient Outcomes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5"/>
          <p:cNvSpPr/>
          <p:nvPr/>
        </p:nvSpPr>
        <p:spPr>
          <a:xfrm>
            <a:off x="647224" y="5772388"/>
            <a:ext cx="5650944" cy="591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Early detection and reduced diagnostic errors through SkinSense contribute to improved patient outcomes and health management.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5"/>
          <p:cNvSpPr/>
          <p:nvPr/>
        </p:nvSpPr>
        <p:spPr>
          <a:xfrm>
            <a:off x="7500342" y="6424374"/>
            <a:ext cx="647224" cy="22860"/>
          </a:xfrm>
          <a:prstGeom prst="roundRect">
            <a:avLst>
              <a:gd fmla="val 1213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7107198" y="6227802"/>
            <a:ext cx="416004" cy="416004"/>
          </a:xfrm>
          <a:prstGeom prst="roundRect">
            <a:avLst>
              <a:gd fmla="val 6668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5"/>
          <p:cNvSpPr/>
          <p:nvPr/>
        </p:nvSpPr>
        <p:spPr>
          <a:xfrm>
            <a:off x="7241500" y="6297097"/>
            <a:ext cx="147399" cy="277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150"/>
              <a:buFont typeface="Crimson Pro"/>
              <a:buNone/>
            </a:pPr>
            <a:r>
              <a:rPr b="0" i="0" lang="en-US" sz="215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6</a:t>
            </a:r>
            <a:endParaRPr b="0" i="0" sz="2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5"/>
          <p:cNvSpPr/>
          <p:nvPr/>
        </p:nvSpPr>
        <p:spPr>
          <a:xfrm>
            <a:off x="8332232" y="6204704"/>
            <a:ext cx="2311598" cy="288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Crimson Pr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Crimson Pro"/>
                <a:ea typeface="Crimson Pro"/>
                <a:cs typeface="Crimson Pro"/>
                <a:sym typeface="Crimson Pro"/>
              </a:rPr>
              <a:t>Social Impact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5"/>
          <p:cNvSpPr/>
          <p:nvPr/>
        </p:nvSpPr>
        <p:spPr>
          <a:xfrm>
            <a:off x="8332232" y="6604516"/>
            <a:ext cx="5650944" cy="88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450"/>
              <a:buFont typeface="Heebo"/>
              <a:buNone/>
            </a:pPr>
            <a:r>
              <a:rPr b="0" i="0" lang="en-US" sz="145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 bridges the gap in healthcare access, promotes preventive care, and fosters a more equitable healthcare system in Bangladesh.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5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30736fd5ab0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00" y="152400"/>
            <a:ext cx="14412324" cy="79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"/>
          <p:cNvSpPr/>
          <p:nvPr/>
        </p:nvSpPr>
        <p:spPr>
          <a:xfrm>
            <a:off x="805101" y="632579"/>
            <a:ext cx="5751433" cy="718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500"/>
              <a:buFont typeface="Crimson Pro"/>
              <a:buNone/>
            </a:pPr>
            <a:r>
              <a:rPr b="0" i="0" lang="en-US" sz="45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Conclusion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"/>
          <p:cNvSpPr/>
          <p:nvPr/>
        </p:nvSpPr>
        <p:spPr>
          <a:xfrm>
            <a:off x="805101" y="1811536"/>
            <a:ext cx="13020199" cy="36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6"/>
          <p:cNvSpPr/>
          <p:nvPr/>
        </p:nvSpPr>
        <p:spPr>
          <a:xfrm>
            <a:off x="805101" y="2645331"/>
            <a:ext cx="6229469" cy="2944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800"/>
              <a:buFont typeface="Heebo"/>
              <a:buNone/>
            </a:pPr>
            <a:r>
              <a:rPr b="1" i="0" lang="en-US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 </a:t>
            </a:r>
            <a:r>
              <a:rPr b="0" i="0" lang="en-US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represents a significant advancement in addressing the healthcare challenges in Bangladesh. By combining digital image processing, machine learning, and an intuitive user interface, SkinSense empowers individuals to receive accurate, real-time assessments of their skin conditions. The system connects users to local dermatologists, making healthcare more accessible to rural and underserved populations.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5" name="Google Shape;5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450" y="2697004"/>
            <a:ext cx="6229469" cy="436054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6"/>
          <p:cNvSpPr/>
          <p:nvPr/>
        </p:nvSpPr>
        <p:spPr>
          <a:xfrm>
            <a:off x="805101" y="7574994"/>
            <a:ext cx="13020199" cy="368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6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7f989e19a_0_229"/>
          <p:cNvSpPr/>
          <p:nvPr/>
        </p:nvSpPr>
        <p:spPr>
          <a:xfrm>
            <a:off x="805101" y="632579"/>
            <a:ext cx="57513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500"/>
              <a:buFont typeface="Crimson Pro"/>
              <a:buNone/>
            </a:pPr>
            <a:r>
              <a:rPr b="0" i="0" lang="en-US" sz="45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Prototype of SkinSense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307f989e19a_0_229"/>
          <p:cNvSpPr/>
          <p:nvPr/>
        </p:nvSpPr>
        <p:spPr>
          <a:xfrm>
            <a:off x="805101" y="7574994"/>
            <a:ext cx="13020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307f989e19a_0_229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07f989e19a_0_229"/>
          <p:cNvSpPr txBox="1"/>
          <p:nvPr/>
        </p:nvSpPr>
        <p:spPr>
          <a:xfrm>
            <a:off x="2282025" y="3062425"/>
            <a:ext cx="449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 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g307f989e19a_0_229" title="iphone-slow-reveal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1050" y="1516161"/>
            <a:ext cx="6545424" cy="490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"/>
          <p:cNvSpPr/>
          <p:nvPr/>
        </p:nvSpPr>
        <p:spPr>
          <a:xfrm>
            <a:off x="818555" y="829628"/>
            <a:ext cx="5847278" cy="7308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600"/>
              <a:buFont typeface="Crimson Pro"/>
              <a:buNone/>
            </a:pPr>
            <a:r>
              <a:rPr b="0" i="0" lang="en-US" sz="460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References</a:t>
            </a:r>
            <a:endParaRPr b="0" i="0" sz="4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4" name="Google Shape;564;p17"/>
          <p:cNvGrpSpPr/>
          <p:nvPr/>
        </p:nvGrpSpPr>
        <p:grpSpPr>
          <a:xfrm>
            <a:off x="964168" y="1647100"/>
            <a:ext cx="12695407" cy="5496548"/>
            <a:chOff x="964168" y="1647100"/>
            <a:chExt cx="12695407" cy="5496548"/>
          </a:xfrm>
        </p:grpSpPr>
        <p:sp>
          <p:nvSpPr>
            <p:cNvPr id="565" name="Google Shape;565;p17"/>
            <p:cNvSpPr/>
            <p:nvPr/>
          </p:nvSpPr>
          <p:spPr>
            <a:xfrm>
              <a:off x="1040375" y="1647100"/>
              <a:ext cx="12619200" cy="16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4C4C4D"/>
                </a:buClr>
                <a:buSzPts val="1800"/>
                <a:buFont typeface="Calibri"/>
                <a:buAutoNum type="arabicPeriod"/>
              </a:pP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Rokhsar, C. K., &amp; Fitzpatrick, R. E. (2005). The Treatment of Melasma with Fractional Photothermolysis: A Pilot Study. Dermatologic Surgery, 31(12), 1645-1650. Department of Dermatology and The New York Aesthetic Center, Albert Einstein College of Medicine, Bronx, New York; Dermatology Associates of San Diego County, Encinitas, California​ </a:t>
              </a:r>
              <a:endParaRPr b="0" i="0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indent="0" lvl="0" marL="45720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 </a:t>
              </a:r>
              <a:r>
                <a:rPr b="0" i="0" lang="en-US" sz="1800" u="none" cap="none" strike="noStrike">
                  <a:solidFill>
                    <a:srgbClr val="212121"/>
                  </a:solidFill>
                  <a:highlight>
                    <a:srgbClr val="FFFFFF"/>
                  </a:highlight>
                  <a:latin typeface="Heebo"/>
                  <a:ea typeface="Heebo"/>
                  <a:cs typeface="Heebo"/>
                  <a:sym typeface="Heebo"/>
                </a:rPr>
                <a:t>DOI: </a:t>
              </a:r>
              <a:r>
                <a:rPr b="0" i="0" lang="en-US" sz="1800" u="none" cap="none" strike="noStrike">
                  <a:solidFill>
                    <a:srgbClr val="0071BC"/>
                  </a:solidFill>
                  <a:highlight>
                    <a:srgbClr val="FFFFFF"/>
                  </a:highlight>
                  <a:uFill>
                    <a:noFill/>
                  </a:uFill>
                  <a:latin typeface="Heebo"/>
                  <a:ea typeface="Heebo"/>
                  <a:cs typeface="Heebo"/>
                  <a:sym typeface="Heeb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10.2310/6350.2005.31302</a:t>
              </a: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 </a:t>
              </a:r>
              <a:endParaRPr b="0" i="0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indent="0" lvl="0" marL="45720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998325" y="3397277"/>
              <a:ext cx="12619200" cy="13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4C4C4D"/>
                </a:buClr>
                <a:buSzPts val="1800"/>
                <a:buFont typeface="Heebo"/>
                <a:buNone/>
              </a:pP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2. Liu, L., Liang, C., Xue, Y., Chen, T., Chen, Y., Lan, Y., Wen, J., Shao, X., &amp; Chen, J. (2022). An Intelligent Diagnostic Model for Melasma Based on Deep Learning and Multimode Image Input. Dermatology and Therapy, 12(1), Article 874.                                                </a:t>
              </a:r>
              <a:r>
                <a:rPr b="0" i="0" lang="en-US" sz="1800" u="sng" cap="none" strike="noStrike">
                  <a:solidFill>
                    <a:srgbClr val="2150FE"/>
                  </a:solidFill>
                  <a:latin typeface="Heebo"/>
                  <a:ea typeface="Heebo"/>
                  <a:cs typeface="Heebo"/>
                  <a:sym typeface="Heeb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https://doi.org/10.1007/s13555-022-00874-z</a:t>
              </a: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 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964168" y="4664869"/>
              <a:ext cx="12619200" cy="11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4C4C4D"/>
                </a:buClr>
                <a:buSzPts val="1800"/>
                <a:buFont typeface="Calibri"/>
                <a:buAutoNum type="arabicPeriod" startAt="3"/>
              </a:pP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Meng, X., &amp; Xu, C.-C. (2020). Progress and Prospect of Non-Invasive Detection Techniques in the Therapeutic Evaluation of Melasma. Chinese Medical Journal, 133(17), 2104-2106. Department of Dermatology, Guang’anmen Hospital, China Academy of Chinese Medical Sciences, Beijing 100053, China. 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964168" y="6021348"/>
              <a:ext cx="12619200" cy="11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342900" marR="0" rtl="0" algn="l">
                <a:lnSpc>
                  <a:spcPct val="16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4C4C4D"/>
                </a:buClr>
                <a:buSzPts val="1800"/>
                <a:buFont typeface="Calibri"/>
                <a:buAutoNum type="arabicPeriod" startAt="4"/>
              </a:pPr>
              <a:r>
                <a:rPr b="0" i="0" lang="en-US" sz="1800" u="none" cap="none" strike="noStrike">
                  <a:solidFill>
                    <a:srgbClr val="4C4C4D"/>
                  </a:solidFill>
                  <a:latin typeface="Heebo"/>
                  <a:ea typeface="Heebo"/>
                  <a:cs typeface="Heebo"/>
                  <a:sym typeface="Heebo"/>
                </a:rPr>
                <a:t>ALEnezi, N. S. A. (2019). A Method Of Skin Disease Detection Using Image Processing And Machine Learning. Proceedings of the 16th International Learning &amp; Technology Conference 2019. Department of Computer Science and Engineering, Umm AL-Qura University, Makkah, Saudi Arabia.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17"/>
          <p:cNvSpPr/>
          <p:nvPr/>
        </p:nvSpPr>
        <p:spPr>
          <a:xfrm>
            <a:off x="818555" y="7025759"/>
            <a:ext cx="12993291" cy="374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6" name="Google Shape;5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8"/>
          <p:cNvSpPr/>
          <p:nvPr/>
        </p:nvSpPr>
        <p:spPr>
          <a:xfrm>
            <a:off x="6350437" y="1374458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8"/>
          <p:cNvSpPr/>
          <p:nvPr/>
        </p:nvSpPr>
        <p:spPr>
          <a:xfrm>
            <a:off x="6350437" y="2047161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8"/>
          <p:cNvSpPr/>
          <p:nvPr/>
        </p:nvSpPr>
        <p:spPr>
          <a:xfrm>
            <a:off x="6350437" y="2812494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"/>
              <a:buNone/>
            </a:pPr>
            <a:r>
              <a:rPr b="0" i="0" lang="en-US" sz="48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Thank You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8"/>
          <p:cNvSpPr/>
          <p:nvPr/>
        </p:nvSpPr>
        <p:spPr>
          <a:xfrm>
            <a:off x="6350437" y="3954304"/>
            <a:ext cx="4937760" cy="617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3850"/>
              <a:buFont typeface="Crimson Pro"/>
              <a:buNone/>
            </a:pPr>
            <a:r>
              <a:rPr b="0" i="0" lang="en-US" sz="3850" u="none" cap="none" strike="noStrike">
                <a:solidFill>
                  <a:srgbClr val="152D47"/>
                </a:solidFill>
                <a:latin typeface="Crimson Pro"/>
                <a:ea typeface="Crimson Pro"/>
                <a:cs typeface="Crimson Pro"/>
                <a:sym typeface="Crimson Pro"/>
              </a:rPr>
              <a:t>Any Questions?</a:t>
            </a:r>
            <a:endParaRPr b="0" i="0" sz="3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8"/>
          <p:cNvSpPr/>
          <p:nvPr/>
        </p:nvSpPr>
        <p:spPr>
          <a:xfrm>
            <a:off x="6350437" y="4941689"/>
            <a:ext cx="7415927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If you have any questions or require further information, please don't hesitate to contact us.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8"/>
          <p:cNvSpPr/>
          <p:nvPr/>
        </p:nvSpPr>
        <p:spPr>
          <a:xfrm>
            <a:off x="6350437" y="6009442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8"/>
          <p:cNvSpPr/>
          <p:nvPr/>
        </p:nvSpPr>
        <p:spPr>
          <a:xfrm>
            <a:off x="6350437" y="6682145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8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/>
          <p:nvPr/>
        </p:nvSpPr>
        <p:spPr>
          <a:xfrm>
            <a:off x="6350437" y="1257062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"/>
          <p:cNvSpPr/>
          <p:nvPr/>
        </p:nvSpPr>
        <p:spPr>
          <a:xfrm>
            <a:off x="6350437" y="1898928"/>
            <a:ext cx="7415927" cy="385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SkinSense: Melasma Disease Detection and Advisory System using Image Processing, Machine Learning &amp; HCI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"/>
          <p:cNvSpPr/>
          <p:nvPr/>
        </p:nvSpPr>
        <p:spPr>
          <a:xfrm>
            <a:off x="6350437" y="6126837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/>
          <p:nvPr/>
        </p:nvSpPr>
        <p:spPr>
          <a:xfrm>
            <a:off x="6350437" y="679954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/>
          <p:nvPr/>
        </p:nvSpPr>
        <p:spPr>
          <a:xfrm>
            <a:off x="864037" y="698778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Table of Contents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934987" y="2289009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rimson Pro"/>
                <a:ea typeface="Crimson Pro"/>
                <a:cs typeface="Crimson Pro"/>
                <a:sym typeface="Crimson Pro"/>
              </a:rPr>
              <a:t>1</a:t>
            </a:r>
            <a:endParaRPr b="1" i="0" sz="2600" u="none" cap="none" strike="noStrike">
              <a:solidFill>
                <a:srgbClr val="000000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1542812" y="224170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Introduction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1542812" y="2775585"/>
            <a:ext cx="345745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247084" y="2241709"/>
            <a:ext cx="431959" cy="431959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5925860" y="224170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 Statement &amp;</a:t>
            </a:r>
            <a:endParaRPr b="1" sz="2400">
              <a:solidFill>
                <a:srgbClr val="4C4C4D"/>
              </a:solidFill>
              <a:latin typeface="Crimson Pro SemiBold"/>
              <a:ea typeface="Crimson Pro SemiBold"/>
              <a:cs typeface="Crimson Pro SemiBold"/>
              <a:sym typeface="Crimson Pro Semi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Our Solutions</a:t>
            </a:r>
            <a:endParaRPr b="1" sz="2400">
              <a:solidFill>
                <a:srgbClr val="4C4C4D"/>
              </a:solidFill>
              <a:latin typeface="Crimson Pro SemiBold"/>
              <a:ea typeface="Crimson Pro SemiBold"/>
              <a:cs typeface="Crimson Pro SemiBold"/>
              <a:sym typeface="Crimson Pro SemiBold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5925860" y="2775585"/>
            <a:ext cx="345745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9630132" y="2241709"/>
            <a:ext cx="431959" cy="431959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10308908" y="2241709"/>
            <a:ext cx="30861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Motivation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10308908" y="2775585"/>
            <a:ext cx="345745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864037" y="3390305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1542812" y="339030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Objectives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1542812" y="3924181"/>
            <a:ext cx="3457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5247084" y="3390305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5925860" y="339030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Literature Review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5925860" y="3924181"/>
            <a:ext cx="3457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9630132" y="3390305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10308908" y="3390305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Methodology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864037" y="4462701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542812" y="446270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Results &amp; Discussions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542812" y="4996577"/>
            <a:ext cx="3457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/>
          <p:nvPr/>
        </p:nvSpPr>
        <p:spPr>
          <a:xfrm>
            <a:off x="5247084" y="4462701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5925860" y="446270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Impacts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5925860" y="4996577"/>
            <a:ext cx="34575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9630132" y="4462701"/>
            <a:ext cx="4320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"/>
          <p:cNvSpPr/>
          <p:nvPr/>
        </p:nvSpPr>
        <p:spPr>
          <a:xfrm>
            <a:off x="10308908" y="446270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Conclusion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/>
          <p:nvPr/>
        </p:nvSpPr>
        <p:spPr>
          <a:xfrm>
            <a:off x="864025" y="5372950"/>
            <a:ext cx="502800" cy="432000"/>
          </a:xfrm>
          <a:prstGeom prst="roundRect">
            <a:avLst>
              <a:gd fmla="val 8573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rPr>
              <a:t>10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1542808" y="5372951"/>
            <a:ext cx="3086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lang="en-US" sz="2400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References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10" y="2430899"/>
            <a:ext cx="4869061" cy="3367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/>
          <p:nvPr/>
        </p:nvSpPr>
        <p:spPr>
          <a:xfrm>
            <a:off x="864037" y="988695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Introduction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376525" y="3533700"/>
            <a:ext cx="6974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36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What is Melasma?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2" name="Google Shape;242;g307f989e19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g307f989e19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10" y="2430899"/>
            <a:ext cx="4869060" cy="336780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07f989e19a_0_1"/>
          <p:cNvSpPr/>
          <p:nvPr/>
        </p:nvSpPr>
        <p:spPr>
          <a:xfrm>
            <a:off x="864037" y="988695"/>
            <a:ext cx="6172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Introduction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07f989e19a_0_1"/>
          <p:cNvSpPr/>
          <p:nvPr/>
        </p:nvSpPr>
        <p:spPr>
          <a:xfrm>
            <a:off x="864037" y="2130504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07f989e19a_0_1"/>
          <p:cNvSpPr/>
          <p:nvPr/>
        </p:nvSpPr>
        <p:spPr>
          <a:xfrm>
            <a:off x="864037" y="6845856"/>
            <a:ext cx="74160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307f989e19a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875" y="2300824"/>
            <a:ext cx="7283145" cy="48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/>
          <p:nvPr/>
        </p:nvSpPr>
        <p:spPr>
          <a:xfrm>
            <a:off x="864037" y="927021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Problem Statement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37" y="2192298"/>
            <a:ext cx="6266021" cy="387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/>
          <p:nvPr/>
        </p:nvSpPr>
        <p:spPr>
          <a:xfrm>
            <a:off x="864021" y="6373525"/>
            <a:ext cx="5580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Limited Access to Dermatologists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6" name="Google Shape;2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0342" y="2192298"/>
            <a:ext cx="6266021" cy="387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"/>
          <p:cNvSpPr/>
          <p:nvPr/>
        </p:nvSpPr>
        <p:spPr>
          <a:xfrm>
            <a:off x="7500342" y="6373535"/>
            <a:ext cx="61692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Crimson Pro SemiBold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The ignorance of Early Melasma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7500342" y="6907411"/>
            <a:ext cx="6266021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5" name="Google Shape;2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/>
          <p:nvPr/>
        </p:nvSpPr>
        <p:spPr>
          <a:xfrm>
            <a:off x="6350437" y="1448633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lang="en-US" sz="4850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Our Solutions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6350437" y="2590443"/>
            <a:ext cx="7415927" cy="493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6350437" y="3361849"/>
            <a:ext cx="7415927" cy="1975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2400"/>
              <a:buFont typeface="Heebo"/>
              <a:buNone/>
            </a:pPr>
            <a:r>
              <a:rPr b="1" i="0" lang="en-US" sz="2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</a:t>
            </a:r>
            <a:r>
              <a:rPr b="0" i="0" lang="en-US" sz="24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uses image processing and machine learning to quickly analyze skin conditions, providing early Melasma detection and remote medical services.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6350437" y="5614511"/>
            <a:ext cx="7415927" cy="493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6350437" y="6385917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12545400" y="7520150"/>
            <a:ext cx="2010000" cy="65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7" name="Google Shape;2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52610" y="2491740"/>
            <a:ext cx="4869180" cy="324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8"/>
          <p:cNvSpPr/>
          <p:nvPr/>
        </p:nvSpPr>
        <p:spPr>
          <a:xfrm>
            <a:off x="864037" y="1732359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864037" y="2374225"/>
            <a:ext cx="61722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152D47"/>
              </a:buClr>
              <a:buSzPts val="4850"/>
              <a:buFont typeface="Crimson Pro SemiBold"/>
              <a:buNone/>
            </a:pPr>
            <a:r>
              <a:rPr b="1" i="0" lang="en-US" sz="4850" u="none" cap="none" strike="noStrike">
                <a:solidFill>
                  <a:srgbClr val="152D47"/>
                </a:solidFill>
                <a:latin typeface="Crimson Pro SemiBold"/>
                <a:ea typeface="Crimson Pro SemiBold"/>
                <a:cs typeface="Crimson Pro SemiBold"/>
                <a:sym typeface="Crimson Pro SemiBold"/>
              </a:rPr>
              <a:t>Motivation</a:t>
            </a:r>
            <a:endParaRPr b="0" i="0" sz="4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864037" y="3516035"/>
            <a:ext cx="7415927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4C4C4D"/>
              </a:buClr>
              <a:buSzPts val="1900"/>
              <a:buFont typeface="Heebo"/>
              <a:buNone/>
            </a:pP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The motivation behind </a:t>
            </a:r>
            <a:r>
              <a:rPr b="1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SkinSense</a:t>
            </a:r>
            <a:r>
              <a:rPr b="0" i="0" lang="en-US" sz="1900" u="none" cap="none" strike="noStrike">
                <a:solidFill>
                  <a:srgbClr val="4C4C4D"/>
                </a:solidFill>
                <a:latin typeface="Heebo"/>
                <a:ea typeface="Heebo"/>
                <a:cs typeface="Heebo"/>
                <a:sym typeface="Heebo"/>
              </a:rPr>
              <a:t> is to address significant challenges in dermatological care, specifically the early detection and management of Melasma.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864037" y="4978837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864037" y="5651540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864037" y="6324243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2024-09-30T12:21:05Z</dcterms:created>
  <dc:creator>PptxGenJS</dc:creator>
</cp:coreProperties>
</file>